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Lst>
  <p:sldSz cx="12192000" cy="6858000"/>
  <p:notesSz cx="7559675" cy="1069181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1C9F6466-64CF-46D1-BFB1-DB76E54CA57E}" type="slidenum">
              <a:t>‹nr.›</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27" name="PlaceHolder 2"/>
          <p:cNvSpPr>
            <a:spLocks noGrp="1"/>
          </p:cNvSpPr>
          <p:nvPr>
            <p:ph/>
          </p:nvPr>
        </p:nvSpPr>
        <p:spPr>
          <a:xfrm>
            <a:off x="838080" y="1825560"/>
            <a:ext cx="1051524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28" name="PlaceHolder 3"/>
          <p:cNvSpPr>
            <a:spLocks noGrp="1"/>
          </p:cNvSpPr>
          <p:nvPr>
            <p:ph/>
          </p:nvPr>
        </p:nvSpPr>
        <p:spPr>
          <a:xfrm>
            <a:off x="838080" y="4098240"/>
            <a:ext cx="1051524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9989A067-7601-49E5-9C16-757470A6146A}" type="slidenum">
              <a:t>‹nr.›</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30" name="PlaceHolder 2"/>
          <p:cNvSpPr>
            <a:spLocks noGrp="1"/>
          </p:cNvSpPr>
          <p:nvPr>
            <p:ph/>
          </p:nvPr>
        </p:nvSpPr>
        <p:spPr>
          <a:xfrm>
            <a:off x="83808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31" name="PlaceHolder 3"/>
          <p:cNvSpPr>
            <a:spLocks noGrp="1"/>
          </p:cNvSpPr>
          <p:nvPr>
            <p:ph/>
          </p:nvPr>
        </p:nvSpPr>
        <p:spPr>
          <a:xfrm>
            <a:off x="622620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32" name="PlaceHolder 4"/>
          <p:cNvSpPr>
            <a:spLocks noGrp="1"/>
          </p:cNvSpPr>
          <p:nvPr>
            <p:ph/>
          </p:nvPr>
        </p:nvSpPr>
        <p:spPr>
          <a:xfrm>
            <a:off x="838080" y="409824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33" name="PlaceHolder 5"/>
          <p:cNvSpPr>
            <a:spLocks noGrp="1"/>
          </p:cNvSpPr>
          <p:nvPr>
            <p:ph/>
          </p:nvPr>
        </p:nvSpPr>
        <p:spPr>
          <a:xfrm>
            <a:off x="6226200" y="409824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788BE145-CD48-4E87-9A03-78269EE3D782}" type="slidenum">
              <a:t>‹nr.›</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35" name="PlaceHolder 2"/>
          <p:cNvSpPr>
            <a:spLocks noGrp="1"/>
          </p:cNvSpPr>
          <p:nvPr>
            <p:ph/>
          </p:nvPr>
        </p:nvSpPr>
        <p:spPr>
          <a:xfrm>
            <a:off x="838080" y="182556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36" name="PlaceHolder 3"/>
          <p:cNvSpPr>
            <a:spLocks noGrp="1"/>
          </p:cNvSpPr>
          <p:nvPr>
            <p:ph/>
          </p:nvPr>
        </p:nvSpPr>
        <p:spPr>
          <a:xfrm>
            <a:off x="4393440" y="182556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37" name="PlaceHolder 4"/>
          <p:cNvSpPr>
            <a:spLocks noGrp="1"/>
          </p:cNvSpPr>
          <p:nvPr>
            <p:ph/>
          </p:nvPr>
        </p:nvSpPr>
        <p:spPr>
          <a:xfrm>
            <a:off x="7949160" y="182556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38" name="PlaceHolder 5"/>
          <p:cNvSpPr>
            <a:spLocks noGrp="1"/>
          </p:cNvSpPr>
          <p:nvPr>
            <p:ph/>
          </p:nvPr>
        </p:nvSpPr>
        <p:spPr>
          <a:xfrm>
            <a:off x="838080" y="409824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39" name="PlaceHolder 6"/>
          <p:cNvSpPr>
            <a:spLocks noGrp="1"/>
          </p:cNvSpPr>
          <p:nvPr>
            <p:ph/>
          </p:nvPr>
        </p:nvSpPr>
        <p:spPr>
          <a:xfrm>
            <a:off x="4393440" y="409824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40" name="PlaceHolder 7"/>
          <p:cNvSpPr>
            <a:spLocks noGrp="1"/>
          </p:cNvSpPr>
          <p:nvPr>
            <p:ph/>
          </p:nvPr>
        </p:nvSpPr>
        <p:spPr>
          <a:xfrm>
            <a:off x="7949160" y="409824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C0E214F5-36A0-4A24-A0B8-48FC6E9BF085}" type="slidenum">
              <a:t>‹nr.›</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a:noFill/>
          <a:ln w="0">
            <a:noFill/>
          </a:ln>
        </p:spPr>
        <p:txBody>
          <a:bodyPr lIns="0" tIns="0" rIns="0" bIns="0" anchor="ctr">
            <a:noAutofit/>
          </a:bodyPr>
          <a:lstStyle/>
          <a:p>
            <a:pPr algn="ctr">
              <a:buNone/>
            </a:pPr>
            <a:endParaRPr lang="nl-NL" sz="320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70CDCAE0-FE9F-40EA-9E13-CC2470D63E7D}" type="slidenum">
              <a:t>‹nr.›</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8" name="PlaceHolder 2"/>
          <p:cNvSpPr>
            <a:spLocks noGrp="1"/>
          </p:cNvSpPr>
          <p:nvPr>
            <p:ph/>
          </p:nvPr>
        </p:nvSpPr>
        <p:spPr>
          <a:xfrm>
            <a:off x="838080" y="1825560"/>
            <a:ext cx="10515240" cy="435096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B7043058-80FC-451B-A8D6-97FE18F1B9D3}" type="slidenum">
              <a:t>‹nr.›</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10" name="PlaceHolder 2"/>
          <p:cNvSpPr>
            <a:spLocks noGrp="1"/>
          </p:cNvSpPr>
          <p:nvPr>
            <p:ph/>
          </p:nvPr>
        </p:nvSpPr>
        <p:spPr>
          <a:xfrm>
            <a:off x="838080" y="1825560"/>
            <a:ext cx="5131080" cy="435096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11" name="PlaceHolder 3"/>
          <p:cNvSpPr>
            <a:spLocks noGrp="1"/>
          </p:cNvSpPr>
          <p:nvPr>
            <p:ph/>
          </p:nvPr>
        </p:nvSpPr>
        <p:spPr>
          <a:xfrm>
            <a:off x="6226200" y="1825560"/>
            <a:ext cx="5131080" cy="435096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F94CED88-3FAA-4449-9933-23935A2960AA}" type="slidenum">
              <a:t>‹nr.›</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D8B47627-DE31-4ABC-8B82-A404433AE0B3}" type="slidenum">
              <a:t>‹nr.›</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a:noFill/>
          <a:ln w="0">
            <a:noFill/>
          </a:ln>
        </p:spPr>
        <p:txBody>
          <a:bodyPr lIns="0" tIns="0" rIns="0" bIns="0" anchor="ctr">
            <a:noAutofit/>
          </a:bodyPr>
          <a:lstStyle/>
          <a:p>
            <a:pPr algn="ctr">
              <a:buNone/>
            </a:pPr>
            <a:endParaRPr lang="nl-NL"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5A8F8888-806C-4B53-8DC7-99DDB2B72297}" type="slidenum">
              <a:t>‹nr.›</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15" name="PlaceHolder 2"/>
          <p:cNvSpPr>
            <a:spLocks noGrp="1"/>
          </p:cNvSpPr>
          <p:nvPr>
            <p:ph/>
          </p:nvPr>
        </p:nvSpPr>
        <p:spPr>
          <a:xfrm>
            <a:off x="83808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16" name="PlaceHolder 3"/>
          <p:cNvSpPr>
            <a:spLocks noGrp="1"/>
          </p:cNvSpPr>
          <p:nvPr>
            <p:ph/>
          </p:nvPr>
        </p:nvSpPr>
        <p:spPr>
          <a:xfrm>
            <a:off x="6226200" y="1825560"/>
            <a:ext cx="5131080" cy="435096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17" name="PlaceHolder 4"/>
          <p:cNvSpPr>
            <a:spLocks noGrp="1"/>
          </p:cNvSpPr>
          <p:nvPr>
            <p:ph/>
          </p:nvPr>
        </p:nvSpPr>
        <p:spPr>
          <a:xfrm>
            <a:off x="838080" y="409824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DC4A20AC-1433-4A0B-B0AA-CF805D7F1C3C}"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19" name="PlaceHolder 2"/>
          <p:cNvSpPr>
            <a:spLocks noGrp="1"/>
          </p:cNvSpPr>
          <p:nvPr>
            <p:ph/>
          </p:nvPr>
        </p:nvSpPr>
        <p:spPr>
          <a:xfrm>
            <a:off x="838080" y="1825560"/>
            <a:ext cx="5131080" cy="435096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20" name="PlaceHolder 3"/>
          <p:cNvSpPr>
            <a:spLocks noGrp="1"/>
          </p:cNvSpPr>
          <p:nvPr>
            <p:ph/>
          </p:nvPr>
        </p:nvSpPr>
        <p:spPr>
          <a:xfrm>
            <a:off x="622620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21" name="PlaceHolder 4"/>
          <p:cNvSpPr>
            <a:spLocks noGrp="1"/>
          </p:cNvSpPr>
          <p:nvPr>
            <p:ph/>
          </p:nvPr>
        </p:nvSpPr>
        <p:spPr>
          <a:xfrm>
            <a:off x="6226200" y="409824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64B6096C-6761-4E96-A8AC-74E232424D93}"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nl-NL" sz="1800" b="0" strike="noStrike" spc="-1">
              <a:solidFill>
                <a:srgbClr val="000000"/>
              </a:solidFill>
              <a:latin typeface="Calibri"/>
            </a:endParaRPr>
          </a:p>
        </p:txBody>
      </p:sp>
      <p:sp>
        <p:nvSpPr>
          <p:cNvPr id="23" name="PlaceHolder 2"/>
          <p:cNvSpPr>
            <a:spLocks noGrp="1"/>
          </p:cNvSpPr>
          <p:nvPr>
            <p:ph/>
          </p:nvPr>
        </p:nvSpPr>
        <p:spPr>
          <a:xfrm>
            <a:off x="83808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24" name="PlaceHolder 3"/>
          <p:cNvSpPr>
            <a:spLocks noGrp="1"/>
          </p:cNvSpPr>
          <p:nvPr>
            <p:ph/>
          </p:nvPr>
        </p:nvSpPr>
        <p:spPr>
          <a:xfrm>
            <a:off x="622620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25" name="PlaceHolder 4"/>
          <p:cNvSpPr>
            <a:spLocks noGrp="1"/>
          </p:cNvSpPr>
          <p:nvPr>
            <p:ph/>
          </p:nvPr>
        </p:nvSpPr>
        <p:spPr>
          <a:xfrm>
            <a:off x="838080" y="4098240"/>
            <a:ext cx="10515240" cy="2075040"/>
          </a:xfrm>
          <a:prstGeom prst="rect">
            <a:avLst/>
          </a:prstGeom>
          <a:noFill/>
          <a:ln w="0">
            <a:noFill/>
          </a:ln>
        </p:spPr>
        <p:txBody>
          <a:bodyPr lIns="0" tIns="0" rIns="0" bIns="0" anchor="t">
            <a:normAutofit/>
          </a:bodyPr>
          <a:lstStyle/>
          <a:p>
            <a:pPr>
              <a:lnSpc>
                <a:spcPct val="90000"/>
              </a:lnSpc>
              <a:spcBef>
                <a:spcPts val="1417"/>
              </a:spcBef>
              <a:buNone/>
            </a:pPr>
            <a:endParaRPr lang="nl-NL"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ED08C098-5248-4D75-BAF6-A1FE6C31B1C3}"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nSpc>
                <a:spcPct val="90000"/>
              </a:lnSpc>
              <a:buNone/>
            </a:pPr>
            <a:r>
              <a:rPr lang="nl-NL" sz="4400" b="0" strike="noStrike" spc="-1">
                <a:solidFill>
                  <a:srgbClr val="000000"/>
                </a:solidFill>
                <a:latin typeface="Calibri Light"/>
              </a:rPr>
              <a:t>Klik om stijl te bewerken</a:t>
            </a:r>
            <a:endParaRPr lang="nl-NL"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a:noFill/>
          <a:ln w="0">
            <a:noFill/>
          </a:ln>
        </p:spPr>
        <p:txBody>
          <a:bodyPr anchor="t">
            <a:noAutofit/>
          </a:bodyPr>
          <a:lstStyle/>
          <a:p>
            <a:pPr marL="432000" indent="-324000">
              <a:lnSpc>
                <a:spcPct val="90000"/>
              </a:lnSpc>
              <a:spcBef>
                <a:spcPts val="1417"/>
              </a:spcBef>
              <a:buClr>
                <a:srgbClr val="000000"/>
              </a:buClr>
              <a:buSzPct val="45000"/>
              <a:buFont typeface="Wingdings" charset="2"/>
              <a:buChar char=""/>
            </a:pPr>
            <a:r>
              <a:rPr lang="nl-NL" sz="2800" b="0" strike="noStrike" spc="-1">
                <a:solidFill>
                  <a:srgbClr val="000000"/>
                </a:solidFill>
                <a:latin typeface="Calibri"/>
              </a:rPr>
              <a:t>Klikken om de tekststijl van het model te bewerken</a:t>
            </a:r>
          </a:p>
          <a:p>
            <a:pPr marL="432000" indent="-324000">
              <a:lnSpc>
                <a:spcPct val="90000"/>
              </a:lnSpc>
              <a:spcBef>
                <a:spcPts val="1417"/>
              </a:spcBef>
              <a:buClr>
                <a:srgbClr val="000000"/>
              </a:buClr>
              <a:buSzPct val="45000"/>
              <a:buFont typeface="Wingdings" charset="2"/>
              <a:buChar char=""/>
            </a:pPr>
            <a:r>
              <a:rPr lang="nl-NL" sz="2800" b="0" strike="noStrike" spc="-1">
                <a:solidFill>
                  <a:srgbClr val="000000"/>
                </a:solidFill>
                <a:latin typeface="Calibri"/>
              </a:rPr>
              <a:t>Tweede niveau</a:t>
            </a:r>
          </a:p>
          <a:p>
            <a:pPr marL="432000" indent="-324000">
              <a:lnSpc>
                <a:spcPct val="90000"/>
              </a:lnSpc>
              <a:spcBef>
                <a:spcPts val="1417"/>
              </a:spcBef>
              <a:buClr>
                <a:srgbClr val="000000"/>
              </a:buClr>
              <a:buSzPct val="45000"/>
              <a:buFont typeface="Wingdings" charset="2"/>
              <a:buChar char=""/>
            </a:pPr>
            <a:r>
              <a:rPr lang="nl-NL" sz="2800" b="0" strike="noStrike" spc="-1">
                <a:solidFill>
                  <a:srgbClr val="000000"/>
                </a:solidFill>
                <a:latin typeface="Calibri"/>
              </a:rPr>
              <a:t>Derde niveau</a:t>
            </a:r>
          </a:p>
          <a:p>
            <a:pPr marL="432000" indent="-324000">
              <a:lnSpc>
                <a:spcPct val="90000"/>
              </a:lnSpc>
              <a:spcBef>
                <a:spcPts val="1417"/>
              </a:spcBef>
              <a:buClr>
                <a:srgbClr val="000000"/>
              </a:buClr>
              <a:buSzPct val="45000"/>
              <a:buFont typeface="Wingdings" charset="2"/>
              <a:buChar char=""/>
            </a:pPr>
            <a:r>
              <a:rPr lang="nl-NL" sz="2800" b="0" strike="noStrike" spc="-1">
                <a:solidFill>
                  <a:srgbClr val="000000"/>
                </a:solidFill>
                <a:latin typeface="Calibri"/>
              </a:rPr>
              <a:t>Vierde niveau</a:t>
            </a:r>
          </a:p>
          <a:p>
            <a:pPr marL="228600" indent="-228600">
              <a:lnSpc>
                <a:spcPct val="90000"/>
              </a:lnSpc>
              <a:spcBef>
                <a:spcPts val="1001"/>
              </a:spcBef>
              <a:buClr>
                <a:srgbClr val="000000"/>
              </a:buClr>
              <a:buFont typeface="Arial"/>
              <a:buChar char="•"/>
            </a:pPr>
            <a:r>
              <a:rPr lang="nl-NL" sz="2800" b="0" strike="noStrike" spc="-1">
                <a:solidFill>
                  <a:srgbClr val="000000"/>
                </a:solidFill>
                <a:latin typeface="Calibri"/>
              </a:rPr>
              <a:t>Vijfde niveau</a:t>
            </a:r>
          </a:p>
        </p:txBody>
      </p:sp>
      <p:sp>
        <p:nvSpPr>
          <p:cNvPr id="2" name="PlaceHolder 3"/>
          <p:cNvSpPr>
            <a:spLocks noGrp="1"/>
          </p:cNvSpPr>
          <p:nvPr>
            <p:ph type="dt" idx="1"/>
          </p:nvPr>
        </p:nvSpPr>
        <p:spPr>
          <a:xfrm>
            <a:off x="838080" y="6356520"/>
            <a:ext cx="2742840" cy="364680"/>
          </a:xfrm>
          <a:prstGeom prst="rect">
            <a:avLst/>
          </a:prstGeom>
          <a:noFill/>
          <a:ln w="0">
            <a:noFill/>
          </a:ln>
        </p:spPr>
        <p:txBody>
          <a:bodyPr anchor="ctr">
            <a:noAutofit/>
          </a:bodyPr>
          <a:lstStyle>
            <a:lvl1pPr>
              <a:lnSpc>
                <a:spcPct val="100000"/>
              </a:lnSpc>
              <a:buNone/>
              <a:defRPr lang="nl-NL" sz="1200" b="0" strike="noStrike" spc="-1">
                <a:solidFill>
                  <a:srgbClr val="8B8B8B"/>
                </a:solidFill>
                <a:latin typeface="Calibri"/>
              </a:defRPr>
            </a:lvl1pPr>
          </a:lstStyle>
          <a:p>
            <a:pPr>
              <a:lnSpc>
                <a:spcPct val="100000"/>
              </a:lnSpc>
              <a:buNone/>
            </a:pPr>
            <a:r>
              <a:rPr lang="nl-NL" sz="1200" b="0" strike="noStrike" spc="-1">
                <a:solidFill>
                  <a:srgbClr val="8B8B8B"/>
                </a:solidFill>
                <a:latin typeface="Calibri"/>
              </a:rPr>
              <a:t> </a:t>
            </a:r>
            <a:endParaRPr lang="nl-NL" sz="1200" b="0" strike="noStrike" spc="-1">
              <a:latin typeface="Times New Roman"/>
            </a:endParaRPr>
          </a:p>
        </p:txBody>
      </p:sp>
      <p:sp>
        <p:nvSpPr>
          <p:cNvPr id="3" name="PlaceHolder 4"/>
          <p:cNvSpPr>
            <a:spLocks noGrp="1"/>
          </p:cNvSpPr>
          <p:nvPr>
            <p:ph type="ftr" idx="2"/>
          </p:nvPr>
        </p:nvSpPr>
        <p:spPr>
          <a:xfrm>
            <a:off x="4038480" y="6356520"/>
            <a:ext cx="4114440" cy="364680"/>
          </a:xfrm>
          <a:prstGeom prst="rect">
            <a:avLst/>
          </a:prstGeom>
          <a:noFill/>
          <a:ln w="0">
            <a:noFill/>
          </a:ln>
        </p:spPr>
        <p:txBody>
          <a:bodyPr anchor="ctr">
            <a:noAutofit/>
          </a:bodyPr>
          <a:lstStyle>
            <a:lvl1pPr algn="ctr">
              <a:buNone/>
              <a:defRPr lang="nl-NL" sz="1400" b="0" strike="noStrike" spc="-1">
                <a:latin typeface="Times New Roman"/>
              </a:defRPr>
            </a:lvl1pPr>
          </a:lstStyle>
          <a:p>
            <a:pPr algn="ctr">
              <a:buNone/>
            </a:pPr>
            <a:r>
              <a:rPr lang="nl-NL" sz="1400" b="0" strike="noStrike" spc="-1">
                <a:latin typeface="Times New Roman"/>
              </a:rPr>
              <a:t> </a:t>
            </a:r>
          </a:p>
        </p:txBody>
      </p:sp>
      <p:sp>
        <p:nvSpPr>
          <p:cNvPr id="4" name="PlaceHolder 5"/>
          <p:cNvSpPr>
            <a:spLocks noGrp="1"/>
          </p:cNvSpPr>
          <p:nvPr>
            <p:ph type="sldNum" idx="3"/>
          </p:nvPr>
        </p:nvSpPr>
        <p:spPr>
          <a:xfrm>
            <a:off x="8610480" y="6356520"/>
            <a:ext cx="2742840" cy="364680"/>
          </a:xfrm>
          <a:prstGeom prst="rect">
            <a:avLst/>
          </a:prstGeom>
          <a:noFill/>
          <a:ln w="0">
            <a:noFill/>
          </a:ln>
        </p:spPr>
        <p:txBody>
          <a:bodyPr anchor="ctr">
            <a:noAutofit/>
          </a:bodyPr>
          <a:lstStyle>
            <a:lvl1pPr algn="r">
              <a:lnSpc>
                <a:spcPct val="100000"/>
              </a:lnSpc>
              <a:buNone/>
              <a:defRPr lang="nl-NL" sz="1200" b="0" strike="noStrike" spc="-1">
                <a:solidFill>
                  <a:srgbClr val="8B8B8B"/>
                </a:solidFill>
                <a:latin typeface="Calibri"/>
              </a:defRPr>
            </a:lvl1pPr>
          </a:lstStyle>
          <a:p>
            <a:pPr algn="r">
              <a:lnSpc>
                <a:spcPct val="100000"/>
              </a:lnSpc>
              <a:buNone/>
            </a:pPr>
            <a:fld id="{F4470EB4-9437-4AD5-81DA-8BEFBC121743}" type="slidenum">
              <a:rPr lang="nl-NL" sz="1200" b="0" strike="noStrike" spc="-1">
                <a:solidFill>
                  <a:srgbClr val="8B8B8B"/>
                </a:solidFill>
                <a:latin typeface="Calibri"/>
              </a:rPr>
              <a:t>‹nr.›</a:t>
            </a:fld>
            <a:endParaRPr lang="nl-NL"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ideou.com/blogs/inspiration/5-studies-on-the-benefits-of-the-purpose-driven-workplac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fietsmaatjespijnacker-nootdorp.nl/"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delft.lions.nl/nl/" TargetMode="External"/><Relationship Id="rId2" Type="http://schemas.openxmlformats.org/officeDocument/2006/relationships/hyperlink" Target="https://lionsactiesdelft.nl/spinning-event-2026" TargetMode="External"/><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69040" y="2231280"/>
            <a:ext cx="10515240" cy="1325160"/>
          </a:xfrm>
          <a:prstGeom prst="rect">
            <a:avLst/>
          </a:prstGeom>
          <a:noFill/>
          <a:ln w="0">
            <a:noFill/>
          </a:ln>
        </p:spPr>
        <p:txBody>
          <a:bodyPr anchor="ctr">
            <a:noAutofit/>
          </a:bodyPr>
          <a:lstStyle/>
          <a:p>
            <a:pPr>
              <a:lnSpc>
                <a:spcPct val="90000"/>
              </a:lnSpc>
              <a:buNone/>
            </a:pPr>
            <a:r>
              <a:rPr lang="nl-NL" sz="3200" b="0" strike="noStrike" spc="-1">
                <a:solidFill>
                  <a:srgbClr val="000000"/>
                </a:solidFill>
                <a:latin typeface="Calibri"/>
              </a:rPr>
              <a:t>In de War for Talent zijn doelgerichte organisaties succesvoller dan organisaties die zich uitsluitend richten op financiële KPI’s</a:t>
            </a:r>
          </a:p>
        </p:txBody>
      </p:sp>
      <p:sp>
        <p:nvSpPr>
          <p:cNvPr id="42" name="PlaceHolder 2"/>
          <p:cNvSpPr>
            <a:spLocks noGrp="1"/>
          </p:cNvSpPr>
          <p:nvPr>
            <p:ph/>
          </p:nvPr>
        </p:nvSpPr>
        <p:spPr>
          <a:xfrm>
            <a:off x="1004760" y="3556440"/>
            <a:ext cx="10515240" cy="2648520"/>
          </a:xfrm>
          <a:prstGeom prst="rect">
            <a:avLst/>
          </a:prstGeom>
          <a:noFill/>
          <a:ln w="0">
            <a:noFill/>
          </a:ln>
        </p:spPr>
        <p:txBody>
          <a:bodyPr anchor="t">
            <a:noAutofit/>
          </a:bodyPr>
          <a:lstStyle/>
          <a:p>
            <a:pPr>
              <a:lnSpc>
                <a:spcPct val="90000"/>
              </a:lnSpc>
              <a:spcBef>
                <a:spcPts val="1001"/>
              </a:spcBef>
              <a:buNone/>
            </a:pPr>
            <a:r>
              <a:rPr lang="nl-NL" sz="3200" b="0" strike="noStrike" spc="-1" dirty="0">
                <a:solidFill>
                  <a:srgbClr val="000000"/>
                </a:solidFill>
                <a:latin typeface="Calibri"/>
              </a:rPr>
              <a:t>40% meer personeelsbehoud</a:t>
            </a:r>
          </a:p>
          <a:p>
            <a:pPr>
              <a:lnSpc>
                <a:spcPct val="90000"/>
              </a:lnSpc>
              <a:spcBef>
                <a:spcPts val="1001"/>
              </a:spcBef>
              <a:buNone/>
            </a:pPr>
            <a:r>
              <a:rPr lang="nl-NL" sz="3200" b="0" strike="noStrike" spc="-1" dirty="0">
                <a:solidFill>
                  <a:srgbClr val="000000"/>
                </a:solidFill>
                <a:latin typeface="Calibri"/>
              </a:rPr>
              <a:t>84% van de </a:t>
            </a:r>
            <a:r>
              <a:rPr lang="nl-NL" sz="3200" b="0" strike="noStrike" spc="-1" dirty="0" err="1">
                <a:solidFill>
                  <a:srgbClr val="000000"/>
                </a:solidFill>
                <a:latin typeface="Calibri"/>
              </a:rPr>
              <a:t>Millennials</a:t>
            </a:r>
            <a:r>
              <a:rPr lang="nl-NL" sz="3200" b="0" strike="noStrike" spc="-1" dirty="0">
                <a:solidFill>
                  <a:srgbClr val="000000"/>
                </a:solidFill>
                <a:latin typeface="Calibri"/>
              </a:rPr>
              <a:t> zegt dat het maken van </a:t>
            </a:r>
            <a:r>
              <a:rPr lang="nl-NL" sz="3200" b="0" strike="noStrike" spc="-1">
                <a:solidFill>
                  <a:srgbClr val="000000"/>
                </a:solidFill>
                <a:latin typeface="Calibri"/>
              </a:rPr>
              <a:t>een verschil</a:t>
            </a:r>
            <a:br>
              <a:rPr lang="nl-NL" sz="3200" b="0" strike="noStrike" spc="-1">
                <a:solidFill>
                  <a:srgbClr val="000000"/>
                </a:solidFill>
                <a:latin typeface="Calibri"/>
              </a:rPr>
            </a:br>
            <a:r>
              <a:rPr lang="nl-NL" sz="3200" b="0" strike="noStrike" spc="-1">
                <a:solidFill>
                  <a:srgbClr val="000000"/>
                </a:solidFill>
                <a:latin typeface="Calibri"/>
              </a:rPr>
              <a:t>      </a:t>
            </a:r>
            <a:r>
              <a:rPr lang="nl-NL" sz="3200" b="0" strike="noStrike" spc="-1" dirty="0">
                <a:solidFill>
                  <a:srgbClr val="000000"/>
                </a:solidFill>
                <a:latin typeface="Calibri"/>
              </a:rPr>
              <a:t>belangrijker is dan professionele erkenning</a:t>
            </a:r>
          </a:p>
          <a:p>
            <a:pPr>
              <a:lnSpc>
                <a:spcPct val="90000"/>
              </a:lnSpc>
              <a:spcBef>
                <a:spcPts val="1001"/>
              </a:spcBef>
              <a:buNone/>
              <a:tabLst>
                <a:tab pos="0" algn="l"/>
              </a:tabLst>
            </a:pPr>
            <a:r>
              <a:rPr lang="nl-NL" sz="2000" b="0" strike="noStrike" spc="-1" dirty="0">
                <a:solidFill>
                  <a:srgbClr val="000000"/>
                </a:solidFill>
                <a:latin typeface="Calibri"/>
              </a:rPr>
              <a:t>Bron:</a:t>
            </a:r>
            <a:r>
              <a:rPr lang="nl-NL" sz="1600" b="0" strike="noStrike" spc="-1" dirty="0">
                <a:solidFill>
                  <a:srgbClr val="000000"/>
                </a:solidFill>
                <a:latin typeface="Calibri"/>
              </a:rPr>
              <a:t> </a:t>
            </a:r>
            <a:r>
              <a:rPr lang="nl-NL" sz="1600" b="0" u="sng" strike="noStrike" spc="-1" dirty="0">
                <a:solidFill>
                  <a:srgbClr val="0563C1"/>
                </a:solidFill>
                <a:uFillTx/>
                <a:latin typeface="Calibri"/>
                <a:hlinkClick r:id="rId2"/>
              </a:rPr>
              <a:t>https://www.ideou.com/blogs/inspiration/5-studies-on-the-benefits-of-the-purpose-driven-workplace</a:t>
            </a:r>
            <a:endParaRPr lang="nl-NL" sz="1600" b="0" strike="noStrike" spc="-1" dirty="0">
              <a:solidFill>
                <a:srgbClr val="000000"/>
              </a:solidFill>
              <a:latin typeface="Calibri"/>
            </a:endParaRPr>
          </a:p>
        </p:txBody>
      </p:sp>
      <p:sp>
        <p:nvSpPr>
          <p:cNvPr id="43" name="Afgeronde rechthoek 3"/>
          <p:cNvSpPr/>
          <p:nvPr/>
        </p:nvSpPr>
        <p:spPr>
          <a:xfrm>
            <a:off x="693720" y="360000"/>
            <a:ext cx="10646280" cy="1725480"/>
          </a:xfrm>
          <a:prstGeom prst="roundRect">
            <a:avLst>
              <a:gd name="adj" fmla="val 16667"/>
            </a:avLst>
          </a:prstGeom>
          <a:solidFill>
            <a:srgbClr val="FFC000"/>
          </a:solidFill>
          <a:ln>
            <a:solidFill>
              <a:srgbClr val="32549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buNone/>
            </a:pPr>
            <a:r>
              <a:rPr lang="nl-NL" sz="2800" b="0" strike="noStrike" spc="-1" dirty="0">
                <a:solidFill>
                  <a:srgbClr val="FFFFFF"/>
                </a:solidFill>
                <a:latin typeface="Calibri"/>
              </a:rPr>
              <a:t>De Lions Club Delft geeft je op 14 juni 2026 de mogelijkheid om ‘</a:t>
            </a:r>
            <a:r>
              <a:rPr lang="nl-NL" sz="2800" b="0" strike="noStrike" spc="-1" dirty="0" err="1">
                <a:solidFill>
                  <a:srgbClr val="FFFFFF"/>
                </a:solidFill>
                <a:latin typeface="Calibri"/>
              </a:rPr>
              <a:t>Purpose</a:t>
            </a:r>
            <a:r>
              <a:rPr lang="nl-NL" sz="2800" b="0" strike="noStrike" spc="-1" dirty="0">
                <a:solidFill>
                  <a:srgbClr val="FFFFFF"/>
                </a:solidFill>
                <a:latin typeface="Calibri"/>
              </a:rPr>
              <a:t>’ of Zingeving met je organisatie in de praktijk te brengen:</a:t>
            </a:r>
            <a:endParaRPr lang="nl-NL" sz="2800" b="0" strike="noStrike" spc="-1" dirty="0">
              <a:latin typeface="Arial"/>
            </a:endParaRPr>
          </a:p>
          <a:p>
            <a:pPr algn="ctr">
              <a:lnSpc>
                <a:spcPct val="100000"/>
              </a:lnSpc>
              <a:buNone/>
            </a:pPr>
            <a:r>
              <a:rPr lang="nl-NL" sz="2800" b="0" strike="noStrike" spc="-1" dirty="0">
                <a:solidFill>
                  <a:srgbClr val="FFFFFF"/>
                </a:solidFill>
                <a:latin typeface="Calibri"/>
              </a:rPr>
              <a:t>Team Building voor een Goed Doel! </a:t>
            </a:r>
            <a:endParaRPr lang="nl-NL" sz="2800" b="0" strike="noStrike" spc="-1" dirty="0">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PlaceHolder 1"/>
          <p:cNvSpPr>
            <a:spLocks noGrp="1"/>
          </p:cNvSpPr>
          <p:nvPr>
            <p:ph type="title"/>
          </p:nvPr>
        </p:nvSpPr>
        <p:spPr>
          <a:xfrm>
            <a:off x="681120" y="108720"/>
            <a:ext cx="10515240" cy="1325160"/>
          </a:xfrm>
          <a:prstGeom prst="rect">
            <a:avLst/>
          </a:prstGeom>
          <a:noFill/>
          <a:ln w="0">
            <a:noFill/>
          </a:ln>
        </p:spPr>
        <p:txBody>
          <a:bodyPr anchor="ctr">
            <a:noAutofit/>
          </a:bodyPr>
          <a:lstStyle/>
          <a:p>
            <a:pPr>
              <a:lnSpc>
                <a:spcPct val="90000"/>
              </a:lnSpc>
              <a:buNone/>
            </a:pPr>
            <a:r>
              <a:rPr lang="nl-NL" sz="4400" b="1" strike="noStrike" spc="-1" dirty="0">
                <a:solidFill>
                  <a:srgbClr val="000000"/>
                </a:solidFill>
                <a:latin typeface="Calibri Light"/>
              </a:rPr>
              <a:t>Teambuilding voor een goed doel</a:t>
            </a:r>
            <a:endParaRPr lang="nl-NL" sz="4400" b="1" strike="noStrike" spc="-1" dirty="0">
              <a:solidFill>
                <a:srgbClr val="000000"/>
              </a:solidFill>
              <a:latin typeface="Calibri"/>
            </a:endParaRPr>
          </a:p>
        </p:txBody>
      </p:sp>
      <p:sp>
        <p:nvSpPr>
          <p:cNvPr id="45" name="PlaceHolder 2"/>
          <p:cNvSpPr>
            <a:spLocks noGrp="1"/>
          </p:cNvSpPr>
          <p:nvPr>
            <p:ph/>
          </p:nvPr>
        </p:nvSpPr>
        <p:spPr>
          <a:xfrm>
            <a:off x="838080" y="1329480"/>
            <a:ext cx="10515240" cy="5163120"/>
          </a:xfrm>
          <a:prstGeom prst="rect">
            <a:avLst/>
          </a:prstGeom>
          <a:noFill/>
          <a:ln w="0">
            <a:noFill/>
          </a:ln>
        </p:spPr>
        <p:txBody>
          <a:bodyPr anchor="t">
            <a:normAutofit/>
          </a:bodyPr>
          <a:lstStyle/>
          <a:p>
            <a:pPr marL="228600" indent="-228600">
              <a:lnSpc>
                <a:spcPct val="90000"/>
              </a:lnSpc>
              <a:spcBef>
                <a:spcPts val="1001"/>
              </a:spcBef>
              <a:buClr>
                <a:srgbClr val="000000"/>
              </a:buClr>
              <a:buFont typeface="Arial"/>
              <a:buChar char="•"/>
            </a:pPr>
            <a:r>
              <a:rPr lang="nl-NL" sz="2400" b="0" strike="noStrike" spc="-1" dirty="0">
                <a:solidFill>
                  <a:srgbClr val="000000"/>
                </a:solidFill>
                <a:latin typeface="Calibri"/>
              </a:rPr>
              <a:t>Waarvoor? </a:t>
            </a:r>
          </a:p>
          <a:p>
            <a:pPr marL="685800" lvl="1" indent="-228600">
              <a:lnSpc>
                <a:spcPct val="90000"/>
              </a:lnSpc>
              <a:spcBef>
                <a:spcPts val="1134"/>
              </a:spcBef>
              <a:buClr>
                <a:srgbClr val="000000"/>
              </a:buClr>
              <a:buFont typeface="Arial"/>
              <a:buChar char="•"/>
            </a:pPr>
            <a:r>
              <a:rPr lang="nl-NL" sz="2000" b="0" strike="noStrike" spc="-1" dirty="0">
                <a:solidFill>
                  <a:srgbClr val="000000"/>
                </a:solidFill>
                <a:latin typeface="Calibri"/>
              </a:rPr>
              <a:t>Voor de stichting Fietsmaatjes Pijnacker</a:t>
            </a:r>
            <a:r>
              <a:rPr lang="nl-NL" sz="2000" spc="-1" dirty="0">
                <a:solidFill>
                  <a:srgbClr val="000000"/>
                </a:solidFill>
                <a:latin typeface="Calibri"/>
              </a:rPr>
              <a:t>-Nootdorp</a:t>
            </a:r>
            <a:r>
              <a:rPr lang="nl-NL" sz="2000" b="0" strike="noStrike" spc="-1" dirty="0">
                <a:solidFill>
                  <a:srgbClr val="000000"/>
                </a:solidFill>
                <a:latin typeface="Calibri"/>
              </a:rPr>
              <a:t>.</a:t>
            </a:r>
            <a:br>
              <a:rPr sz="2000" dirty="0"/>
            </a:br>
            <a:r>
              <a:rPr lang="nl-NL" sz="2000" b="0" strike="noStrike" spc="-1" dirty="0">
                <a:solidFill>
                  <a:srgbClr val="000000"/>
                </a:solidFill>
                <a:latin typeface="Calibri"/>
              </a:rPr>
              <a:t>om Fietsmaatjes ook in de kern van Delfgauw uit te rollen. </a:t>
            </a:r>
          </a:p>
          <a:p>
            <a:pPr marL="228600" indent="-228600">
              <a:lnSpc>
                <a:spcPct val="90000"/>
              </a:lnSpc>
              <a:spcBef>
                <a:spcPts val="1001"/>
              </a:spcBef>
              <a:buClr>
                <a:srgbClr val="000000"/>
              </a:buClr>
              <a:buFont typeface="Arial"/>
              <a:buChar char="•"/>
            </a:pPr>
            <a:r>
              <a:rPr lang="nl-NL" sz="2400" b="0" strike="noStrike" spc="-1" dirty="0">
                <a:solidFill>
                  <a:srgbClr val="000000"/>
                </a:solidFill>
                <a:latin typeface="Calibri"/>
              </a:rPr>
              <a:t>Hoe?</a:t>
            </a:r>
          </a:p>
          <a:p>
            <a:pPr marL="685800" lvl="1" indent="-228600">
              <a:lnSpc>
                <a:spcPct val="90000"/>
              </a:lnSpc>
              <a:spcBef>
                <a:spcPts val="499"/>
              </a:spcBef>
              <a:buClr>
                <a:srgbClr val="000000"/>
              </a:buClr>
              <a:buFont typeface="Arial"/>
              <a:buChar char="•"/>
            </a:pPr>
            <a:r>
              <a:rPr lang="nl-NL" sz="2000" b="0" strike="noStrike" spc="-1" dirty="0">
                <a:solidFill>
                  <a:srgbClr val="000000"/>
                </a:solidFill>
                <a:latin typeface="Calibri"/>
              </a:rPr>
              <a:t>Door middel van een teambuildingsactiviteit voor je bedrijf, afdeling of vriendengroep. </a:t>
            </a:r>
          </a:p>
          <a:p>
            <a:pPr marL="228600" indent="-228600">
              <a:lnSpc>
                <a:spcPct val="90000"/>
              </a:lnSpc>
              <a:spcBef>
                <a:spcPts val="1001"/>
              </a:spcBef>
              <a:buClr>
                <a:srgbClr val="000000"/>
              </a:buClr>
              <a:buFont typeface="Arial"/>
              <a:buChar char="•"/>
            </a:pPr>
            <a:r>
              <a:rPr lang="nl-NL" sz="2400" b="0" strike="noStrike" spc="-1" dirty="0">
                <a:solidFill>
                  <a:srgbClr val="000000"/>
                </a:solidFill>
                <a:latin typeface="Calibri"/>
              </a:rPr>
              <a:t>Hoe precies? </a:t>
            </a:r>
          </a:p>
          <a:p>
            <a:pPr marL="685800" lvl="1" indent="-228600">
              <a:lnSpc>
                <a:spcPct val="90000"/>
              </a:lnSpc>
              <a:spcBef>
                <a:spcPts val="499"/>
              </a:spcBef>
              <a:buClr>
                <a:srgbClr val="000000"/>
              </a:buClr>
              <a:buFont typeface="Arial"/>
              <a:buChar char="•"/>
            </a:pPr>
            <a:r>
              <a:rPr lang="nl-NL" sz="2000" b="0" strike="noStrike" spc="-1" dirty="0">
                <a:solidFill>
                  <a:srgbClr val="000000"/>
                </a:solidFill>
                <a:latin typeface="Calibri"/>
              </a:rPr>
              <a:t>De Lions Club Delft regelt 40 Spin Fietsen bij Sportcenter Allround op Zondag 9 juni 2024. </a:t>
            </a:r>
          </a:p>
          <a:p>
            <a:pPr marL="685800" lvl="1" indent="-228600">
              <a:lnSpc>
                <a:spcPct val="90000"/>
              </a:lnSpc>
              <a:spcBef>
                <a:spcPts val="499"/>
              </a:spcBef>
              <a:buClr>
                <a:srgbClr val="000000"/>
              </a:buClr>
              <a:buFont typeface="Arial"/>
              <a:buChar char="•"/>
            </a:pPr>
            <a:r>
              <a:rPr lang="nl-NL" sz="2000" b="0" strike="noStrike" spc="-1" dirty="0">
                <a:solidFill>
                  <a:srgbClr val="000000"/>
                </a:solidFill>
                <a:latin typeface="Calibri"/>
              </a:rPr>
              <a:t>De spinning coaches bieden 3 keer een </a:t>
            </a:r>
            <a:r>
              <a:rPr lang="nl-NL" sz="2000" b="0" strike="noStrike" spc="-1" dirty="0" err="1">
                <a:solidFill>
                  <a:srgbClr val="000000"/>
                </a:solidFill>
                <a:latin typeface="Calibri"/>
              </a:rPr>
              <a:t>workout</a:t>
            </a:r>
            <a:r>
              <a:rPr lang="nl-NL" sz="2000" b="0" strike="noStrike" spc="-1" dirty="0">
                <a:solidFill>
                  <a:srgbClr val="000000"/>
                </a:solidFill>
                <a:latin typeface="Calibri"/>
              </a:rPr>
              <a:t> van 1 uur aan.</a:t>
            </a:r>
          </a:p>
          <a:p>
            <a:pPr marL="685800" lvl="1" indent="-228600">
              <a:lnSpc>
                <a:spcPct val="90000"/>
              </a:lnSpc>
              <a:spcBef>
                <a:spcPts val="499"/>
              </a:spcBef>
              <a:buClr>
                <a:srgbClr val="000000"/>
              </a:buClr>
              <a:buFont typeface="Arial"/>
              <a:buChar char="•"/>
            </a:pPr>
            <a:r>
              <a:rPr lang="nl-NL" sz="2000" b="0" strike="noStrike" spc="-1" dirty="0">
                <a:solidFill>
                  <a:srgbClr val="000000"/>
                </a:solidFill>
                <a:latin typeface="Calibri"/>
              </a:rPr>
              <a:t>Per fiets minimaal € 100 aan ‘fondsenwerving’ van bedrijven, familie en vrienden. </a:t>
            </a:r>
          </a:p>
          <a:p>
            <a:pPr marL="228600" indent="-228600">
              <a:lnSpc>
                <a:spcPct val="90000"/>
              </a:lnSpc>
              <a:spcBef>
                <a:spcPts val="1001"/>
              </a:spcBef>
              <a:buClr>
                <a:srgbClr val="000000"/>
              </a:buClr>
              <a:buFont typeface="Arial"/>
              <a:buChar char="•"/>
            </a:pPr>
            <a:r>
              <a:rPr lang="nl-NL" sz="2400" b="0" strike="noStrike" spc="-1" dirty="0">
                <a:solidFill>
                  <a:srgbClr val="000000"/>
                </a:solidFill>
                <a:latin typeface="Calibri"/>
              </a:rPr>
              <a:t>Stichting Fietsmaatjes: </a:t>
            </a:r>
            <a:r>
              <a:rPr lang="nl-NL" sz="2400" b="0" u="sng" strike="noStrike" spc="-1" dirty="0">
                <a:solidFill>
                  <a:srgbClr val="0563C1"/>
                </a:solidFill>
                <a:uFillTx/>
                <a:latin typeface="Calibri"/>
                <a:hlinkClick r:id="rId2" action="ppaction://hlinksldjump"/>
              </a:rPr>
              <a:t>Click hier</a:t>
            </a:r>
            <a:endParaRPr lang="nl-NL" sz="2400" b="0" strike="noStrike" spc="-1" dirty="0">
              <a:solidFill>
                <a:srgbClr val="000000"/>
              </a:solidFill>
              <a:latin typeface="Calibri"/>
            </a:endParaRPr>
          </a:p>
          <a:p>
            <a:pPr marL="228600" indent="-228600">
              <a:lnSpc>
                <a:spcPct val="90000"/>
              </a:lnSpc>
              <a:spcBef>
                <a:spcPts val="1001"/>
              </a:spcBef>
              <a:buClr>
                <a:srgbClr val="000000"/>
              </a:buClr>
              <a:buFont typeface="Arial"/>
              <a:buChar char="•"/>
            </a:pPr>
            <a:r>
              <a:rPr lang="nl-NL" sz="2400" b="0" strike="noStrike" spc="-1" dirty="0">
                <a:solidFill>
                  <a:srgbClr val="000000"/>
                </a:solidFill>
                <a:latin typeface="Calibri"/>
              </a:rPr>
              <a:t>Lions Club Delft: </a:t>
            </a:r>
            <a:r>
              <a:rPr lang="nl-NL" sz="2400" b="0" u="sng" strike="noStrike" spc="-1" dirty="0">
                <a:solidFill>
                  <a:srgbClr val="0563C1"/>
                </a:solidFill>
                <a:uFillTx/>
                <a:latin typeface="Calibri"/>
                <a:hlinkClick r:id="rId3" action="ppaction://hlinksldjump"/>
              </a:rPr>
              <a:t>Click hier</a:t>
            </a:r>
            <a:endParaRPr lang="nl-NL" sz="2400" b="0" strike="noStrike" spc="-1" dirty="0">
              <a:solidFill>
                <a:srgbClr val="000000"/>
              </a:solidFill>
              <a:latin typeface="Calibri"/>
            </a:endParaRPr>
          </a:p>
          <a:p>
            <a:pPr marL="228600" indent="-228600">
              <a:lnSpc>
                <a:spcPct val="90000"/>
              </a:lnSpc>
              <a:spcBef>
                <a:spcPts val="1001"/>
              </a:spcBef>
              <a:buClr>
                <a:srgbClr val="000000"/>
              </a:buClr>
              <a:buFont typeface="Arial"/>
              <a:buChar char="•"/>
            </a:pPr>
            <a:r>
              <a:rPr lang="nl-NL" sz="2400" b="0" strike="noStrike" spc="-1" dirty="0">
                <a:solidFill>
                  <a:srgbClr val="000000"/>
                </a:solidFill>
                <a:latin typeface="Calibri"/>
              </a:rPr>
              <a:t>In 2025 hebben we ook ‘gespind’…. </a:t>
            </a:r>
          </a:p>
          <a:p>
            <a:pPr>
              <a:lnSpc>
                <a:spcPct val="90000"/>
              </a:lnSpc>
              <a:spcBef>
                <a:spcPts val="1417"/>
              </a:spcBef>
              <a:buNone/>
            </a:pPr>
            <a:endParaRPr lang="nl-NL" sz="2000" b="0" strike="noStrike" spc="-1" dirty="0">
              <a:solidFill>
                <a:srgbClr val="000000"/>
              </a:solidFill>
              <a:latin typeface="Calibri"/>
            </a:endParaRPr>
          </a:p>
          <a:p>
            <a:pPr>
              <a:lnSpc>
                <a:spcPct val="90000"/>
              </a:lnSpc>
              <a:spcBef>
                <a:spcPts val="1417"/>
              </a:spcBef>
              <a:buNone/>
            </a:pPr>
            <a:endParaRPr lang="nl-NL" sz="2000" b="0" strike="noStrike" spc="-1" dirty="0">
              <a:solidFill>
                <a:srgbClr val="000000"/>
              </a:solidFill>
              <a:latin typeface="Calibri"/>
            </a:endParaRPr>
          </a:p>
        </p:txBody>
      </p:sp>
      <p:sp>
        <p:nvSpPr>
          <p:cNvPr id="47" name="Rechte verbindingslijn met pijl 5"/>
          <p:cNvSpPr/>
          <p:nvPr/>
        </p:nvSpPr>
        <p:spPr>
          <a:xfrm flipV="1">
            <a:off x="5986544" y="5824142"/>
            <a:ext cx="2793472" cy="45720"/>
          </a:xfrm>
          <a:custGeom>
            <a:avLst/>
            <a:gdLst/>
            <a:ahLst/>
            <a:cxnLst/>
            <a:rect l="l" t="t" r="r" b="b"/>
            <a:pathLst>
              <a:path w="21600" h="21600">
                <a:moveTo>
                  <a:pt x="0" y="0"/>
                </a:moveTo>
                <a:lnTo>
                  <a:pt x="21600" y="21600"/>
                </a:lnTo>
              </a:path>
            </a:pathLst>
          </a:custGeom>
          <a:noFill/>
          <a:ln w="114300">
            <a:solidFill>
              <a:srgbClr val="FFC000"/>
            </a:solidFill>
            <a:tailEnd type="triangle" w="med" len="med"/>
          </a:ln>
        </p:spPr>
        <p:style>
          <a:lnRef idx="1">
            <a:schemeClr val="accent1"/>
          </a:lnRef>
          <a:fillRef idx="0">
            <a:schemeClr val="accent1"/>
          </a:fillRef>
          <a:effectRef idx="0">
            <a:schemeClr val="accent1"/>
          </a:effectRef>
          <a:fontRef idx="minor"/>
        </p:style>
      </p:sp>
      <p:pic>
        <p:nvPicPr>
          <p:cNvPr id="3" name="Afbeelding 2">
            <a:extLst>
              <a:ext uri="{FF2B5EF4-FFF2-40B4-BE49-F238E27FC236}">
                <a16:creationId xmlns:a16="http://schemas.microsoft.com/office/drawing/2014/main" id="{93418D59-1E42-7FDF-A18C-530ABC079460}"/>
              </a:ext>
            </a:extLst>
          </p:cNvPr>
          <p:cNvPicPr>
            <a:picLocks noChangeAspect="1"/>
          </p:cNvPicPr>
          <p:nvPr/>
        </p:nvPicPr>
        <p:blipFill>
          <a:blip r:embed="rId4"/>
          <a:stretch>
            <a:fillRect/>
          </a:stretch>
        </p:blipFill>
        <p:spPr>
          <a:xfrm>
            <a:off x="8780016" y="4872983"/>
            <a:ext cx="2597576" cy="161961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p:cNvSpPr>
          <p:nvPr>
            <p:ph type="title"/>
          </p:nvPr>
        </p:nvSpPr>
        <p:spPr>
          <a:xfrm>
            <a:off x="900000" y="474840"/>
            <a:ext cx="10515240" cy="1091493"/>
          </a:xfrm>
          <a:prstGeom prst="rect">
            <a:avLst/>
          </a:prstGeom>
          <a:noFill/>
          <a:ln w="0">
            <a:noFill/>
          </a:ln>
        </p:spPr>
        <p:txBody>
          <a:bodyPr anchor="ctr">
            <a:normAutofit/>
          </a:bodyPr>
          <a:lstStyle/>
          <a:p>
            <a:pPr>
              <a:lnSpc>
                <a:spcPct val="90000"/>
              </a:lnSpc>
              <a:buNone/>
            </a:pPr>
            <a:r>
              <a:rPr lang="nl-NL" b="1" strike="noStrike" spc="-1" dirty="0">
                <a:solidFill>
                  <a:srgbClr val="000000"/>
                </a:solidFill>
                <a:latin typeface="Calibri Light"/>
              </a:rPr>
              <a:t>Stichting Fietsmaatje</a:t>
            </a:r>
            <a:endParaRPr lang="nl-NL" b="1" strike="noStrike" spc="-1" dirty="0">
              <a:solidFill>
                <a:srgbClr val="000000"/>
              </a:solidFill>
              <a:latin typeface="Calibri"/>
            </a:endParaRPr>
          </a:p>
        </p:txBody>
      </p:sp>
      <p:sp>
        <p:nvSpPr>
          <p:cNvPr id="49" name="PlaceHolder 2"/>
          <p:cNvSpPr>
            <a:spLocks noGrp="1"/>
          </p:cNvSpPr>
          <p:nvPr>
            <p:ph/>
          </p:nvPr>
        </p:nvSpPr>
        <p:spPr>
          <a:xfrm>
            <a:off x="838080" y="1713389"/>
            <a:ext cx="10515240" cy="4563123"/>
          </a:xfrm>
          <a:prstGeom prst="rect">
            <a:avLst/>
          </a:prstGeom>
          <a:noFill/>
          <a:ln w="0">
            <a:noFill/>
          </a:ln>
        </p:spPr>
        <p:txBody>
          <a:bodyPr anchor="t">
            <a:normAutofit fontScale="76500" lnSpcReduction="20000"/>
          </a:bodyPr>
          <a:lstStyle/>
          <a:p>
            <a:pPr marL="228600" indent="-228600">
              <a:lnSpc>
                <a:spcPct val="120000"/>
              </a:lnSpc>
              <a:spcBef>
                <a:spcPts val="1001"/>
              </a:spcBef>
              <a:buClr>
                <a:srgbClr val="000000"/>
              </a:buClr>
              <a:buFont typeface="Arial"/>
              <a:buChar char="•"/>
            </a:pPr>
            <a:r>
              <a:rPr lang="nl-NL" b="0" strike="noStrike" spc="-1" dirty="0">
                <a:solidFill>
                  <a:srgbClr val="000000"/>
                </a:solidFill>
                <a:latin typeface="Calibri"/>
              </a:rPr>
              <a:t>Stichting Fietsmaatjes laat mensen weer fietsen, die dat niet meer zelfstandig kunnen, maar wel graag naar buiten willen. </a:t>
            </a:r>
          </a:p>
          <a:p>
            <a:pPr marL="228600" indent="-228600">
              <a:lnSpc>
                <a:spcPct val="120000"/>
              </a:lnSpc>
              <a:spcBef>
                <a:spcPts val="1001"/>
              </a:spcBef>
              <a:buClr>
                <a:srgbClr val="000000"/>
              </a:buClr>
              <a:buFont typeface="Arial"/>
              <a:buChar char="•"/>
            </a:pPr>
            <a:r>
              <a:rPr lang="nl-NL" b="0" strike="noStrike" spc="-1" dirty="0">
                <a:solidFill>
                  <a:srgbClr val="000000"/>
                </a:solidFill>
                <a:latin typeface="Calibri"/>
              </a:rPr>
              <a:t>Op een </a:t>
            </a:r>
            <a:r>
              <a:rPr lang="nl-NL" b="0" strike="noStrike" spc="-1" dirty="0" err="1">
                <a:solidFill>
                  <a:srgbClr val="000000"/>
                </a:solidFill>
                <a:latin typeface="Calibri"/>
              </a:rPr>
              <a:t>duofiets</a:t>
            </a:r>
            <a:r>
              <a:rPr lang="nl-NL" b="0" strike="noStrike" spc="-1" dirty="0">
                <a:solidFill>
                  <a:srgbClr val="000000"/>
                </a:solidFill>
                <a:latin typeface="Calibri"/>
              </a:rPr>
              <a:t> met elektrische trapondersteuning zitten zij met een fietsmaatje (een vrijwilliger) naast elkaar en maken ze heerlijke fietstochten. </a:t>
            </a:r>
          </a:p>
          <a:p>
            <a:pPr marL="228600" indent="-228600">
              <a:lnSpc>
                <a:spcPct val="120000"/>
              </a:lnSpc>
              <a:spcBef>
                <a:spcPts val="1001"/>
              </a:spcBef>
              <a:buClr>
                <a:srgbClr val="000000"/>
              </a:buClr>
              <a:buFont typeface="Arial"/>
              <a:buChar char="•"/>
            </a:pPr>
            <a:r>
              <a:rPr lang="nl-NL" b="0" strike="noStrike" spc="-1" dirty="0">
                <a:solidFill>
                  <a:srgbClr val="000000"/>
                </a:solidFill>
                <a:latin typeface="Calibri"/>
              </a:rPr>
              <a:t>Soms is dat een rustig rondje door het dorp met koffie en appeltaart, soms een stevige tocht door weer en wind.</a:t>
            </a:r>
          </a:p>
          <a:p>
            <a:pPr marL="228600" indent="-228600">
              <a:lnSpc>
                <a:spcPct val="120000"/>
              </a:lnSpc>
              <a:spcBef>
                <a:spcPts val="1001"/>
              </a:spcBef>
              <a:buClr>
                <a:srgbClr val="000000"/>
              </a:buClr>
              <a:buFont typeface="Arial"/>
              <a:buChar char="•"/>
            </a:pPr>
            <a:r>
              <a:rPr lang="nl-NL" b="0" strike="noStrike" spc="-1" dirty="0">
                <a:solidFill>
                  <a:srgbClr val="000000"/>
                </a:solidFill>
                <a:latin typeface="Calibri"/>
              </a:rPr>
              <a:t>Het gaat bij Fietsmaatjes om plezier, contact en lekker buiten zijn. Onderweg genieten ze van gesprekken, de omgeving en het samen in beweging zijn. Zie voor</a:t>
            </a:r>
          </a:p>
          <a:p>
            <a:pPr>
              <a:lnSpc>
                <a:spcPct val="120000"/>
              </a:lnSpc>
              <a:spcBef>
                <a:spcPts val="1001"/>
              </a:spcBef>
              <a:buClr>
                <a:srgbClr val="000000"/>
              </a:buClr>
              <a:buFont typeface="Arial"/>
              <a:buChar char="•"/>
            </a:pPr>
            <a:r>
              <a:rPr lang="nl-NL" spc="-1" dirty="0">
                <a:solidFill>
                  <a:srgbClr val="000000"/>
                </a:solidFill>
                <a:latin typeface="Calibri"/>
              </a:rPr>
              <a:t>D</a:t>
            </a:r>
            <a:r>
              <a:rPr lang="nl-NL" b="0" strike="noStrike" spc="-1" dirty="0">
                <a:solidFill>
                  <a:srgbClr val="000000"/>
                </a:solidFill>
                <a:latin typeface="Calibri"/>
              </a:rPr>
              <a:t>e volgende stap van de Stichting Fietsmaatjes Pijnacker-Nootdorp is om Fietsmaatjes ook in de kern van Delfgauw uit te rollen.</a:t>
            </a:r>
            <a:br>
              <a:rPr lang="nl-NL" b="0" strike="noStrike" spc="-1" dirty="0">
                <a:solidFill>
                  <a:srgbClr val="000000"/>
                </a:solidFill>
                <a:latin typeface="Calibri"/>
              </a:rPr>
            </a:br>
            <a:r>
              <a:rPr lang="nl-NL" b="0" strike="noStrike" spc="-1" dirty="0">
                <a:solidFill>
                  <a:srgbClr val="000000"/>
                </a:solidFill>
                <a:latin typeface="Calibri"/>
              </a:rPr>
              <a:t>Meer informatie</a:t>
            </a:r>
            <a:r>
              <a:rPr lang="nl-NL" spc="-1" dirty="0">
                <a:solidFill>
                  <a:srgbClr val="000000"/>
                </a:solidFill>
                <a:latin typeface="Calibri"/>
              </a:rPr>
              <a:t>: </a:t>
            </a:r>
            <a:r>
              <a:rPr lang="nl-NL" b="0" strike="noStrike" spc="-1" dirty="0">
                <a:solidFill>
                  <a:srgbClr val="000000"/>
                </a:solidFill>
                <a:latin typeface="Calibri"/>
                <a:hlinkClick r:id="rId2"/>
              </a:rPr>
              <a:t>fietsmaatjespijnacker-nootdorp.nl</a:t>
            </a:r>
            <a:endParaRPr lang="nl-NL" b="0" strike="noStrike" spc="-1" dirty="0">
              <a:solidFill>
                <a:srgbClr val="000000"/>
              </a:solidFill>
              <a:latin typeface="Calibri"/>
            </a:endParaRPr>
          </a:p>
        </p:txBody>
      </p:sp>
      <p:pic>
        <p:nvPicPr>
          <p:cNvPr id="4" name="Afbeelding 3">
            <a:hlinkClick r:id="rId2"/>
            <a:extLst>
              <a:ext uri="{FF2B5EF4-FFF2-40B4-BE49-F238E27FC236}">
                <a16:creationId xmlns:a16="http://schemas.microsoft.com/office/drawing/2014/main" id="{EB4B1243-6B8B-08E8-3C69-081C37F574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92559" y="133770"/>
            <a:ext cx="4599441" cy="143256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nSpc>
                <a:spcPct val="90000"/>
              </a:lnSpc>
              <a:buNone/>
            </a:pPr>
            <a:r>
              <a:rPr lang="nl-NL" sz="4400" b="1" strike="noStrike" spc="-1" dirty="0">
                <a:solidFill>
                  <a:srgbClr val="000000"/>
                </a:solidFill>
                <a:latin typeface="Calibri Light"/>
              </a:rPr>
              <a:t>Lions Club Delft</a:t>
            </a:r>
            <a:endParaRPr lang="nl-NL" sz="4400" b="1" strike="noStrike" spc="-1" dirty="0">
              <a:solidFill>
                <a:srgbClr val="000000"/>
              </a:solidFill>
              <a:latin typeface="Calibri"/>
            </a:endParaRPr>
          </a:p>
        </p:txBody>
      </p:sp>
      <p:sp>
        <p:nvSpPr>
          <p:cNvPr id="52" name="PlaceHolder 2"/>
          <p:cNvSpPr>
            <a:spLocks noGrp="1"/>
          </p:cNvSpPr>
          <p:nvPr>
            <p:ph/>
          </p:nvPr>
        </p:nvSpPr>
        <p:spPr>
          <a:xfrm>
            <a:off x="838080" y="1600200"/>
            <a:ext cx="10515240" cy="5034802"/>
          </a:xfrm>
          <a:prstGeom prst="rect">
            <a:avLst/>
          </a:prstGeom>
          <a:noFill/>
          <a:ln w="0">
            <a:noFill/>
          </a:ln>
        </p:spPr>
        <p:txBody>
          <a:bodyPr anchor="t">
            <a:normAutofit/>
          </a:bodyPr>
          <a:lstStyle/>
          <a:p>
            <a:pPr marL="228600" indent="-228600">
              <a:lnSpc>
                <a:spcPct val="100000"/>
              </a:lnSpc>
              <a:spcBef>
                <a:spcPts val="601"/>
              </a:spcBef>
              <a:buClr>
                <a:srgbClr val="000000"/>
              </a:buClr>
              <a:buFont typeface="Arial"/>
              <a:buChar char="•"/>
            </a:pPr>
            <a:r>
              <a:rPr lang="nl-NL" sz="2100" b="0" strike="noStrike" spc="-1" dirty="0">
                <a:solidFill>
                  <a:srgbClr val="000000"/>
                </a:solidFill>
                <a:latin typeface="Calibri"/>
              </a:rPr>
              <a:t>De Lions Club Delft is één van de drie Lions Clubs in Delft, die zich soms alleen en soms gezamenlijk met de andere Lions Clubs inzetten voor goede doelen.</a:t>
            </a:r>
          </a:p>
          <a:p>
            <a:pPr marL="228600" indent="-228600">
              <a:lnSpc>
                <a:spcPct val="100000"/>
              </a:lnSpc>
              <a:spcBef>
                <a:spcPts val="601"/>
              </a:spcBef>
              <a:buClr>
                <a:srgbClr val="000000"/>
              </a:buClr>
              <a:buFont typeface="Arial"/>
              <a:buChar char="•"/>
            </a:pPr>
            <a:r>
              <a:rPr lang="nl-NL" sz="2100" b="0" strike="noStrike" spc="-1" dirty="0">
                <a:solidFill>
                  <a:srgbClr val="000000"/>
                </a:solidFill>
                <a:latin typeface="Calibri"/>
              </a:rPr>
              <a:t>Lions zijn mensen die zich belangeloos inzetten om lokaal en wereldwijd anderen te helpen die hulp nodig hebben, waarin niet door de reguliere kanalen wordt voorzien.</a:t>
            </a:r>
          </a:p>
          <a:p>
            <a:pPr marL="228600" indent="-228600">
              <a:lnSpc>
                <a:spcPct val="100000"/>
              </a:lnSpc>
              <a:spcBef>
                <a:spcPts val="601"/>
              </a:spcBef>
              <a:buClr>
                <a:srgbClr val="000000"/>
              </a:buClr>
              <a:buFont typeface="Arial"/>
              <a:buChar char="•"/>
            </a:pPr>
            <a:r>
              <a:rPr lang="nl-NL" sz="2100" b="0" strike="noStrike" spc="-1" dirty="0">
                <a:solidFill>
                  <a:srgbClr val="000000"/>
                </a:solidFill>
                <a:latin typeface="Calibri"/>
              </a:rPr>
              <a:t>Mensen die </a:t>
            </a:r>
            <a:r>
              <a:rPr lang="nl-NL" sz="2100" b="0" strike="noStrike" spc="-1" dirty="0" err="1">
                <a:solidFill>
                  <a:srgbClr val="000000"/>
                </a:solidFill>
                <a:latin typeface="Calibri"/>
              </a:rPr>
              <a:t>Lion</a:t>
            </a:r>
            <a:r>
              <a:rPr lang="nl-NL" sz="2100" b="0" strike="noStrike" spc="-1" dirty="0">
                <a:solidFill>
                  <a:srgbClr val="000000"/>
                </a:solidFill>
                <a:latin typeface="Calibri"/>
              </a:rPr>
              <a:t> worden staan over het algemeen zelfstandig en zelfbewust in het leven en zijn graag bereid zich onbaatzuchtig in te spannen voor het goede doel. Dat doen ze bij voorkeur op vriendschappelijke basis met mensen van uiteenlopende beroepsgroepen. </a:t>
            </a:r>
          </a:p>
          <a:p>
            <a:pPr marL="228600" indent="-228600">
              <a:lnSpc>
                <a:spcPct val="100000"/>
              </a:lnSpc>
              <a:spcBef>
                <a:spcPts val="601"/>
              </a:spcBef>
              <a:buClr>
                <a:srgbClr val="000000"/>
              </a:buClr>
              <a:buFont typeface="Arial"/>
              <a:buChar char="•"/>
            </a:pPr>
            <a:r>
              <a:rPr lang="nl-NL" sz="2100" b="0" strike="noStrike" spc="-1" dirty="0">
                <a:solidFill>
                  <a:srgbClr val="000000"/>
                </a:solidFill>
                <a:latin typeface="Calibri"/>
              </a:rPr>
              <a:t>De drie kernwaarden van de Lions zijn externe hulp, zelfontplooiing en vriendschap.</a:t>
            </a:r>
          </a:p>
          <a:p>
            <a:pPr marL="228600" indent="-228600">
              <a:lnSpc>
                <a:spcPct val="100000"/>
              </a:lnSpc>
              <a:spcBef>
                <a:spcPts val="601"/>
              </a:spcBef>
              <a:buClr>
                <a:srgbClr val="000000"/>
              </a:buClr>
              <a:buFont typeface="Arial"/>
              <a:buChar char="•"/>
            </a:pPr>
            <a:r>
              <a:rPr lang="nl-NL" sz="2100" b="0" strike="noStrike" spc="-1" dirty="0">
                <a:solidFill>
                  <a:srgbClr val="000000"/>
                </a:solidFill>
                <a:latin typeface="Calibri"/>
              </a:rPr>
              <a:t>Zie voor mee informatie: </a:t>
            </a:r>
            <a:br>
              <a:rPr lang="nl-NL" sz="2100" b="0" strike="noStrike" spc="-1" dirty="0">
                <a:solidFill>
                  <a:srgbClr val="000000"/>
                </a:solidFill>
                <a:latin typeface="Calibri"/>
              </a:rPr>
            </a:br>
            <a:r>
              <a:rPr lang="nl-NL" sz="2100" b="0" strike="noStrike" spc="-1" dirty="0">
                <a:solidFill>
                  <a:srgbClr val="000000"/>
                </a:solidFill>
                <a:latin typeface="Calibri"/>
                <a:hlinkClick r:id="rId2"/>
              </a:rPr>
              <a:t>https://lionsactiesdelft.nl/spinning-event-2026</a:t>
            </a:r>
            <a:br>
              <a:rPr sz="2100" dirty="0"/>
            </a:br>
            <a:r>
              <a:rPr lang="nl-NL" sz="2100" b="0" strike="noStrike" spc="-1" dirty="0">
                <a:solidFill>
                  <a:srgbClr val="000000"/>
                </a:solidFill>
                <a:latin typeface="Calibri"/>
              </a:rPr>
              <a:t> </a:t>
            </a:r>
          </a:p>
        </p:txBody>
      </p:sp>
      <p:pic>
        <p:nvPicPr>
          <p:cNvPr id="3" name="Afbeelding 2">
            <a:hlinkClick r:id="rId3"/>
            <a:extLst>
              <a:ext uri="{FF2B5EF4-FFF2-40B4-BE49-F238E27FC236}">
                <a16:creationId xmlns:a16="http://schemas.microsoft.com/office/drawing/2014/main" id="{1E723947-2A85-0296-A9FC-7D14F70561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40636" y="5141223"/>
            <a:ext cx="4412062" cy="149378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TotalTime>
  <Words>459</Words>
  <Application>Microsoft Office PowerPoint</Application>
  <PresentationFormat>Breedbeeld</PresentationFormat>
  <Paragraphs>30</Paragraphs>
  <Slides>4</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4</vt:i4>
      </vt:variant>
    </vt:vector>
  </HeadingPairs>
  <TitlesOfParts>
    <vt:vector size="10" baseType="lpstr">
      <vt:lpstr>Arial</vt:lpstr>
      <vt:lpstr>Calibri</vt:lpstr>
      <vt:lpstr>Calibri Light</vt:lpstr>
      <vt:lpstr>Times New Roman</vt:lpstr>
      <vt:lpstr>Wingdings</vt:lpstr>
      <vt:lpstr>Office Theme</vt:lpstr>
      <vt:lpstr>In de War for Talent zijn doelgerichte organisaties succesvoller dan organisaties die zich uitsluitend richten op financiële KPI’s</vt:lpstr>
      <vt:lpstr>Teambuilding voor een goed doel</vt:lpstr>
      <vt:lpstr>Stichting Fietsmaatje</vt:lpstr>
      <vt:lpstr>Lions Club Delft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Teambuilding voor een goed doel</dc:title>
  <dc:subject/>
  <dc:creator>Tamsma, Rinse</dc:creator>
  <dc:description/>
  <cp:lastModifiedBy>Joep Brouwers</cp:lastModifiedBy>
  <cp:revision>12</cp:revision>
  <dcterms:created xsi:type="dcterms:W3CDTF">2019-03-24T13:32:29Z</dcterms:created>
  <dcterms:modified xsi:type="dcterms:W3CDTF">2026-05-11T18:20:47Z</dcterms:modified>
  <dc:language>nl-NL</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MClips">
    <vt:i4>1</vt:i4>
  </property>
  <property fmtid="{D5CDD505-2E9C-101B-9397-08002B2CF9AE}" pid="3" name="PresentationFormat">
    <vt:lpwstr>Breedbeeld</vt:lpwstr>
  </property>
  <property fmtid="{D5CDD505-2E9C-101B-9397-08002B2CF9AE}" pid="4" name="Slides">
    <vt:i4>4</vt:i4>
  </property>
</Properties>
</file>